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1" r:id="rId3"/>
    <p:sldId id="264" r:id="rId4"/>
    <p:sldId id="260" r:id="rId5"/>
    <p:sldId id="272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71" autoAdjust="0"/>
    <p:restoredTop sz="94624" autoAdjust="0"/>
  </p:normalViewPr>
  <p:slideViewPr>
    <p:cSldViewPr>
      <p:cViewPr varScale="1">
        <p:scale>
          <a:sx n="86" d="100"/>
          <a:sy n="86" d="100"/>
        </p:scale>
        <p:origin x="-11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D7096B-21D8-4EB1-A7D9-22A99FDA2E60}" type="datetimeFigureOut">
              <a:rPr lang="sk-SK" smtClean="0"/>
              <a:t>4. 2. 2015</a:t>
            </a:fld>
            <a:endParaRPr lang="sk-SK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24756D-DCBD-4D4D-955D-89076275AB5C}" type="slidenum">
              <a:rPr lang="sk-SK" smtClean="0"/>
              <a:t>‹#›</a:t>
            </a:fld>
            <a:endParaRPr lang="sk-SK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PowerPoint_Slide1.sld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google.sk/url?sa=i&amp;rct=j&amp;q=&amp;esrc=s&amp;source=images&amp;cd=&amp;cad=rja&amp;uact=8&amp;ved=0CAcQjRw&amp;url=http://www.santra.eu/page/67956.lavice/&amp;ei=KHFjVM77M6uV7Aa4tYHgDg&amp;bvm=bv.79189006,d.d2s&amp;psig=AFQjCNG92ZiMlV8uO8MYafIAVEET_FdHTg&amp;ust=1415889523731134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hyperlink" Target="http://www.google.sk/url?sa=i&amp;rct=j&amp;q=&amp;esrc=s&amp;source=images&amp;cd=&amp;cad=rja&amp;uact=8&amp;ved=0CAcQjRw&amp;url=http://www.domarada.sk/news/urobme-si-volske-oko/&amp;ei=vWZjVNTiLtPtaq6gguAK&amp;bvm=bv.79189006,d.d2s&amp;psig=AFQjCNHhKP7EAuDidMcd_LG7nbFPJpUpgg&amp;ust=141588692506767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://www.google.sk/url?sa=i&amp;rct=j&amp;q=&amp;esrc=s&amp;source=images&amp;cd=&amp;cad=rja&amp;uact=8&amp;ved=0CAQQjRw&amp;url=http://www.zanzi.sk/2011/02/tampa-krytina/&amp;ei=tWVjVMLmA4beauKEgYgM&amp;bvm=bv.79189006,d.d2s&amp;psig=AFQjCNHOCEc3vPiWAOXvSm0Y6BgO4uSRtQ&amp;ust=1415886645261586" TargetMode="Externa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96736" y="332656"/>
            <a:ext cx="8229600" cy="202034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692696"/>
            <a:ext cx="8568952" cy="5976664"/>
          </a:xfrm>
        </p:spPr>
        <p:txBody>
          <a:bodyPr>
            <a:normAutofit fontScale="92500" lnSpcReduction="20000"/>
          </a:bodyPr>
          <a:lstStyle/>
          <a:p>
            <a:r>
              <a:rPr lang="sk-SK" b="1" dirty="0"/>
              <a:t>Program: „Prispôsobenie sa zmene klímy – prevencia povodní a sucha“</a:t>
            </a:r>
            <a:endParaRPr lang="sk-SK" dirty="0"/>
          </a:p>
          <a:p>
            <a:r>
              <a:rPr lang="sk-SK" b="1" dirty="0"/>
              <a:t>Vyhlasovateľ: </a:t>
            </a:r>
            <a:r>
              <a:rPr lang="sk-SK" dirty="0"/>
              <a:t>Správca programu – Úrad vlády Slovenskej republiky</a:t>
            </a:r>
          </a:p>
          <a:p>
            <a:r>
              <a:rPr lang="sk-SK" b="1" dirty="0"/>
              <a:t>Zdroje financovania: </a:t>
            </a:r>
            <a:r>
              <a:rPr lang="sk-SK" dirty="0"/>
              <a:t>Finančný mechanizmu </a:t>
            </a:r>
            <a:r>
              <a:rPr lang="sk-SK" dirty="0" smtClean="0"/>
              <a:t>EHP </a:t>
            </a:r>
            <a:r>
              <a:rPr lang="sk-SK" dirty="0"/>
              <a:t>- Podľa článku 128 Zmluvy o EHP, podpísanej dňa 2. 5. 1992 v Porte sa každý európsky štát, ktorý sa stane členom Spoločenstva, uchádza aj o  pristúpenie k Zmluve o </a:t>
            </a:r>
            <a:r>
              <a:rPr lang="sk-SK" dirty="0" smtClean="0"/>
              <a:t>EHP.</a:t>
            </a:r>
            <a:r>
              <a:rPr lang="sk-SK" dirty="0"/>
              <a:t> Súbežne s tým,  ako sa Slovenská republika 1. 5. 2004 stala členom Európskej únie, stala sa aj zmluvným partnerom Zmluvy o Európskom hospodárskom </a:t>
            </a:r>
            <a:r>
              <a:rPr lang="sk-SK" dirty="0" smtClean="0"/>
              <a:t>priestore.</a:t>
            </a:r>
            <a:endParaRPr lang="sk-SK" dirty="0"/>
          </a:p>
          <a:p>
            <a:r>
              <a:rPr lang="sk-SK" dirty="0"/>
              <a:t>Štátny rozpočet SR</a:t>
            </a:r>
          </a:p>
          <a:p>
            <a:r>
              <a:rPr lang="sk-SK" b="1" dirty="0"/>
              <a:t>Opatrenie: </a:t>
            </a:r>
            <a:r>
              <a:rPr lang="sk-SK" dirty="0"/>
              <a:t>Modré školy</a:t>
            </a:r>
          </a:p>
          <a:p>
            <a:r>
              <a:rPr lang="sk-SK" b="1" dirty="0"/>
              <a:t>Relevantné výstupy programu:</a:t>
            </a:r>
            <a:endParaRPr lang="sk-SK" dirty="0"/>
          </a:p>
          <a:p>
            <a:r>
              <a:rPr lang="sk-SK" dirty="0"/>
              <a:t>0704–Zvýšenie povedomia a vzdelania v oblasti</a:t>
            </a:r>
          </a:p>
          <a:p>
            <a:r>
              <a:rPr lang="sk-SK" dirty="0"/>
              <a:t>prispôsobenia sa zmene klímy</a:t>
            </a:r>
          </a:p>
          <a:p>
            <a:r>
              <a:rPr lang="sk-SK" b="1" dirty="0"/>
              <a:t>Kód výzvy: </a:t>
            </a:r>
            <a:r>
              <a:rPr lang="sk-SK" dirty="0" smtClean="0"/>
              <a:t>ACC03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7139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3600" dirty="0" err="1" smtClean="0"/>
              <a:t>Vodozádržné</a:t>
            </a:r>
            <a:r>
              <a:rPr lang="sk-SK" sz="3600" dirty="0" smtClean="0"/>
              <a:t> prvky – vegetačné strechy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038600" cy="2719549"/>
          </a:xfrm>
        </p:spPr>
      </p:pic>
      <p:graphicFrame>
        <p:nvGraphicFramePr>
          <p:cNvPr id="5" name="Zástupný symbol obsahu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558088"/>
              </p:ext>
            </p:extLst>
          </p:nvPr>
        </p:nvGraphicFramePr>
        <p:xfrm>
          <a:off x="35496" y="1340768"/>
          <a:ext cx="4608512" cy="41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Snímka" r:id="rId4" imgW="4570501" imgH="3427618" progId="PowerPoint.Slide.12">
                  <p:embed/>
                </p:oleObj>
              </mc:Choice>
              <mc:Fallback>
                <p:oleObj name="Snímka" r:id="rId4" imgW="4570501" imgH="3427618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1340768"/>
                        <a:ext cx="4608512" cy="413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5076056" y="105273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Strecha nad spojovacou chodbou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58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3" y="332656"/>
            <a:ext cx="871296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4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br-parkovisk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33375"/>
            <a:ext cx="4032250" cy="3240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8" descr="rg_storag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608512" cy="345598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7" descr="rain_garde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89363"/>
            <a:ext cx="3887788" cy="2914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obr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" y="3789363"/>
            <a:ext cx="3496015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" name="Picture 2" descr="rain_barrel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5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10142904" y="704088"/>
            <a:ext cx="45719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389120"/>
          </a:xfrm>
        </p:spPr>
        <p:txBody>
          <a:bodyPr>
            <a:normAutofit fontScale="47500" lnSpcReduction="20000"/>
          </a:bodyPr>
          <a:lstStyle/>
          <a:p>
            <a:r>
              <a:rPr lang="sk-SK" sz="4400" dirty="0"/>
              <a:t>Cieľom programu Prispôsobenie sa klimatickej zmene je vytvoriť a realizovať opatrenia a stratégie na prispôsobenie sa zmene klímy a zvýšenie povedomia verejnosti a vzdelávanie v oblasti prispôsobenia sa zmene klímy.</a:t>
            </a:r>
          </a:p>
          <a:p>
            <a:r>
              <a:rPr lang="sk-SK" sz="4400" dirty="0"/>
              <a:t>Zameraním tohto programového komponentu je nájdenie a popularizácia </a:t>
            </a:r>
            <a:r>
              <a:rPr lang="sk-SK" sz="4400" dirty="0" smtClean="0"/>
              <a:t>rozličných pilotných </a:t>
            </a:r>
            <a:r>
              <a:rPr lang="sk-SK" sz="4400" dirty="0"/>
              <a:t>technológií a opatrení na prispôsobenie sa zmene klímy, ktoré môžu </a:t>
            </a:r>
            <a:r>
              <a:rPr lang="sk-SK" sz="4400" dirty="0" smtClean="0"/>
              <a:t>byť aplikovateľné </a:t>
            </a:r>
            <a:r>
              <a:rPr lang="sk-SK" sz="4400" dirty="0"/>
              <a:t>v školských areáloch</a:t>
            </a:r>
            <a:r>
              <a:rPr lang="sk-SK" sz="4400" dirty="0" smtClean="0"/>
              <a:t>.</a:t>
            </a:r>
          </a:p>
          <a:p>
            <a:r>
              <a:rPr lang="sk-SK" sz="4400" dirty="0" smtClean="0"/>
              <a:t> </a:t>
            </a:r>
            <a:r>
              <a:rPr lang="sk-SK" sz="4400" dirty="0"/>
              <a:t>Cieľom projektov by mala byť na jednej strane praktická implementácia rozličných adaptačných opatrení ako aj zahrnutie laickej verejnosti – žiakov, učiteľov, rodičov, miestnych komunít – do procesu realizácie a zvýšenia povedomia. </a:t>
            </a:r>
            <a:endParaRPr lang="sk-SK" sz="4400" dirty="0" smtClean="0"/>
          </a:p>
          <a:p>
            <a:r>
              <a:rPr lang="sk-SK" sz="4400" dirty="0" smtClean="0"/>
              <a:t>Cieľom </a:t>
            </a:r>
            <a:r>
              <a:rPr lang="sk-SK" sz="4400" dirty="0"/>
              <a:t>komponentu je nájsť a podporiť jeden projekt z každého okresu (79 žiadostí) v rámci celého územia Slovenska a rozšírenie tematiky zmeny klímy a prispôsobenia sa zmene klímy na Slovensku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711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9828584" y="704088"/>
            <a:ext cx="216024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389120"/>
          </a:xfrm>
        </p:spPr>
        <p:txBody>
          <a:bodyPr/>
          <a:lstStyle/>
          <a:p>
            <a:r>
              <a:rPr lang="sk-SK" sz="2400" dirty="0"/>
              <a:t>Posilnenie bilaterálnych vzťahov medzi prispievateľskými štátmi a Slovenskom je jedným z celkových cieľov grantov EHP. Granty EHP otvárajú skvelú príležitosť na spoluprácu s prispievateľskými štátmi – Nórskom, Islandom a Lichtenštajnskom</a:t>
            </a:r>
          </a:p>
          <a:p>
            <a:r>
              <a:rPr lang="sk-SK" sz="2400" dirty="0"/>
              <a:t>Je taktiež dôležité zvýrazniť, že partnerstvo s prispievateľskými štátmi nie je povinné, ale je veľkou výhodou pri hodnotení takéhoto projektu, ako aj pri implementácii. Takáto spolupráca zlepšuje kvalitu projektu a obohacuje ho o vedomosti a skúsenosti z prispievateľských štátov. 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953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32640" y="188640"/>
            <a:ext cx="8291264" cy="130026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20680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Projekt </a:t>
            </a:r>
            <a:r>
              <a:rPr lang="sk-SK" dirty="0"/>
              <a:t>musí obsahovať:</a:t>
            </a:r>
          </a:p>
          <a:p>
            <a:r>
              <a:rPr lang="sk-SK" dirty="0"/>
              <a:t>1. Návrh a dizajn vhodných opatrení na zber dažďových vôd </a:t>
            </a:r>
            <a:r>
              <a:rPr lang="sk-SK" dirty="0" smtClean="0"/>
              <a:t>prostredníctvom adaptačných </a:t>
            </a:r>
            <a:r>
              <a:rPr lang="sk-SK" dirty="0"/>
              <a:t>opatrení na zmenu klímy implementovaných v školských </a:t>
            </a:r>
            <a:r>
              <a:rPr lang="sk-SK" dirty="0" smtClean="0"/>
              <a:t>areáloch a </a:t>
            </a:r>
            <a:r>
              <a:rPr lang="sk-SK" dirty="0"/>
              <a:t>taktiež iných typov opatrení a riešení na prispôsobenie sa zmene klímy.</a:t>
            </a:r>
          </a:p>
          <a:p>
            <a:r>
              <a:rPr lang="sk-SK" dirty="0"/>
              <a:t>2. Vypracovanie osnov súvisiacich so zmenou klímy a ich zapracovanie </a:t>
            </a:r>
            <a:r>
              <a:rPr lang="sk-SK" dirty="0" smtClean="0"/>
              <a:t>do vzdelávacieho </a:t>
            </a:r>
            <a:r>
              <a:rPr lang="sk-SK" dirty="0"/>
              <a:t>programu škôl v každom ročníku a v každej triede.</a:t>
            </a:r>
          </a:p>
          <a:p>
            <a:r>
              <a:rPr lang="sk-SK" dirty="0"/>
              <a:t>3. Organizácia podujatí pre žiakov/študentov ako aj zamestnancov školy a </a:t>
            </a:r>
            <a:r>
              <a:rPr lang="sk-SK" dirty="0" smtClean="0"/>
              <a:t>rodičov ako </a:t>
            </a:r>
            <a:r>
              <a:rPr lang="sk-SK" dirty="0"/>
              <a:t>sekundárnej cieľovej skupiny zameraných na zvýšenie povedomia</a:t>
            </a:r>
          </a:p>
          <a:p>
            <a:r>
              <a:rPr lang="sk-SK" dirty="0"/>
              <a:t>o problematike zmeny klímy a propagáciu realizovaných adaptačných opatrení.</a:t>
            </a:r>
          </a:p>
          <a:p>
            <a:r>
              <a:rPr lang="sk-SK" dirty="0"/>
              <a:t> 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14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                     Schéma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 </a:t>
            </a:r>
            <a:r>
              <a:rPr lang="sk-SK" dirty="0" smtClean="0"/>
              <a:t>           dažďových </a:t>
            </a:r>
            <a:r>
              <a:rPr lang="sk-SK" dirty="0" smtClean="0"/>
              <a:t>záhrad</a:t>
            </a:r>
            <a:endParaRPr lang="sk-SK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1369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932040" y="6093296"/>
            <a:ext cx="352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i="1" dirty="0"/>
              <a:t>Web zdroj:archiv.vlada.gov.sk/krajina/data/att/26171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28968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Vzorová </a:t>
            </a:r>
            <a:r>
              <a:rPr lang="sk-SK" dirty="0" smtClean="0"/>
              <a:t>dažďová záhrada </a:t>
            </a:r>
            <a:endParaRPr lang="sk-SK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700808"/>
            <a:ext cx="676875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355976" y="587727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i="1" dirty="0"/>
              <a:t>Web zdroj:archiv.vlada.gov.sk/krajina/data/att/26171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12834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sk-SK" sz="2000" dirty="0" smtClean="0"/>
              <a:t>Nádrže na dažďovú vodu budú nad i pod zemou pre polievanie rastlín a potok</a:t>
            </a:r>
            <a:endParaRPr lang="sk-SK" sz="2000" dirty="0"/>
          </a:p>
        </p:txBody>
      </p:sp>
      <p:sp>
        <p:nvSpPr>
          <p:cNvPr id="11" name="Šípka dolu 10"/>
          <p:cNvSpPr/>
          <p:nvPr/>
        </p:nvSpPr>
        <p:spPr>
          <a:xfrm rot="15204368">
            <a:off x="5761188" y="4300002"/>
            <a:ext cx="648072" cy="2664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963888"/>
            <a:ext cx="3095288" cy="2612370"/>
          </a:xfrm>
          <a:prstGeom prst="rect">
            <a:avLst/>
          </a:prstGeom>
        </p:spPr>
      </p:pic>
      <p:pic>
        <p:nvPicPr>
          <p:cNvPr id="16" name="Zástupný symbol obsahu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08" y="908720"/>
            <a:ext cx="2925526" cy="391818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52" y="908720"/>
            <a:ext cx="3760651" cy="2808312"/>
          </a:xfrm>
          <a:prstGeom prst="rect">
            <a:avLst/>
          </a:prstGeom>
        </p:spPr>
      </p:pic>
      <p:sp>
        <p:nvSpPr>
          <p:cNvPr id="8" name="Šípka dolu 7"/>
          <p:cNvSpPr/>
          <p:nvPr/>
        </p:nvSpPr>
        <p:spPr>
          <a:xfrm rot="18609238">
            <a:off x="1979712" y="1412775"/>
            <a:ext cx="21602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11916816" y="2632347"/>
            <a:ext cx="6573416" cy="4389120"/>
          </a:xfrm>
        </p:spPr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657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4392488" cy="1143000"/>
          </a:xfrm>
        </p:spPr>
        <p:txBody>
          <a:bodyPr>
            <a:normAutofit/>
          </a:bodyPr>
          <a:lstStyle/>
          <a:p>
            <a:r>
              <a:rPr lang="sk-SK" sz="2000" dirty="0" smtClean="0"/>
              <a:t>Fontána s vodopádom </a:t>
            </a:r>
            <a:endParaRPr lang="sk-SK" sz="2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5254" y="331450"/>
            <a:ext cx="3240360" cy="3962852"/>
          </a:xfrm>
          <a:prstGeom prst="rect">
            <a:avLst/>
          </a:prstGeom>
        </p:spPr>
      </p:pic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464496" cy="3445843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101850"/>
            <a:ext cx="2232248" cy="1258054"/>
          </a:xfrm>
          <a:prstGeom prst="rect">
            <a:avLst/>
          </a:prstGeom>
        </p:spPr>
      </p:pic>
      <p:pic>
        <p:nvPicPr>
          <p:cNvPr id="4098" name="Picture 2" descr="https://encrypted-tbn0.gstatic.com/images?q=tbn:ANd9GcQAivdz56D9-iRXLrg6emvEardHiFw28qN4teX1VEa-0yjnxiq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17646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ípka dolu 8"/>
          <p:cNvSpPr/>
          <p:nvPr/>
        </p:nvSpPr>
        <p:spPr>
          <a:xfrm>
            <a:off x="6228184" y="764704"/>
            <a:ext cx="720080" cy="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15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418058"/>
          </a:xfrm>
        </p:spPr>
        <p:txBody>
          <a:bodyPr>
            <a:normAutofit fontScale="90000"/>
          </a:bodyPr>
          <a:lstStyle/>
          <a:p>
            <a:r>
              <a:rPr lang="sk-SK" sz="1600" dirty="0" smtClean="0"/>
              <a:t>V meste druh striech ovplyvňuje teplotu a odtok</a:t>
            </a:r>
            <a:endParaRPr lang="sk-SK" sz="1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367240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encrypted-tbn0.gstatic.com/images?q=tbn:ANd9GcRBB1-4ZYWe6W3ZSdGUeO7zhgHCUH0e0CxrCvR3L4-ugC7waoC-H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1471"/>
            <a:ext cx="218122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3.gstatic.com/images?q=tbn:ANd9GcTSAjrjSPjklgU26ThdqPmSUDE5zdYVf_AoU_hURYr5XdftoCpsQWl4On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60" y="2852936"/>
            <a:ext cx="363851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5859"/>
            <a:ext cx="4574257" cy="26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ttps://encrypted-tbn0.gstatic.com/images?q=tbn:ANd9GcQSyaeOfk9hh6X3YH7Dj9djCHFK2-CDAy0fmnctI09HkC2CUFM0uQ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924944"/>
            <a:ext cx="18002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encrypted-tbn3.gstatic.com/images?q=tbn:ANd9GcQjm8PhqDKXr8kg5JaQ5gLSmQw17gTQQI5w1su3G7SPhf3kYBP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445224"/>
            <a:ext cx="3024336" cy="14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ípka dolu 3"/>
          <p:cNvSpPr/>
          <p:nvPr/>
        </p:nvSpPr>
        <p:spPr>
          <a:xfrm>
            <a:off x="2843808" y="5517232"/>
            <a:ext cx="165001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Šípka dolu 4"/>
          <p:cNvSpPr/>
          <p:nvPr/>
        </p:nvSpPr>
        <p:spPr>
          <a:xfrm>
            <a:off x="4716016" y="5517232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395536" y="587727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Povrchový odtok             </a:t>
            </a:r>
          </a:p>
          <a:p>
            <a:r>
              <a:rPr lang="sk-SK" dirty="0"/>
              <a:t> </a:t>
            </a:r>
            <a:r>
              <a:rPr lang="sk-SK" dirty="0" smtClean="0"/>
              <a:t>       20-30%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5796136" y="5877272"/>
            <a:ext cx="226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Povrchový odtok </a:t>
            </a:r>
          </a:p>
          <a:p>
            <a:r>
              <a:rPr lang="sk-SK" dirty="0" smtClean="0"/>
              <a:t>       90-95%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375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</TotalTime>
  <Words>268</Words>
  <Application>Microsoft Office PowerPoint</Application>
  <PresentationFormat>Prezentácia na obrazovke (4:3)</PresentationFormat>
  <Paragraphs>35</Paragraphs>
  <Slides>13</Slides>
  <Notes>0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5" baseType="lpstr">
      <vt:lpstr>Tok</vt:lpstr>
      <vt:lpstr>Snímka</vt:lpstr>
      <vt:lpstr>Prezentácia programu PowerPoint</vt:lpstr>
      <vt:lpstr>Prezentácia programu PowerPoint</vt:lpstr>
      <vt:lpstr>Prezentácia programu PowerPoint</vt:lpstr>
      <vt:lpstr>Prezentácia programu PowerPoint</vt:lpstr>
      <vt:lpstr>                     Schéma             dažďových záhrad</vt:lpstr>
      <vt:lpstr>       Vzorová dažďová záhrada </vt:lpstr>
      <vt:lpstr>Nádrže na dažďovú vodu budú nad i pod zemou pre polievanie rastlín a potok</vt:lpstr>
      <vt:lpstr>Fontána s vodopádom </vt:lpstr>
      <vt:lpstr>V meste druh striech ovplyvňuje teplotu a odtok</vt:lpstr>
      <vt:lpstr>Vodozádržné prvky – vegetačné strechy 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Alternative Nadácia</dc:title>
  <dc:creator>Laco</dc:creator>
  <cp:lastModifiedBy>Laco</cp:lastModifiedBy>
  <cp:revision>26</cp:revision>
  <dcterms:created xsi:type="dcterms:W3CDTF">2014-09-03T15:05:32Z</dcterms:created>
  <dcterms:modified xsi:type="dcterms:W3CDTF">2015-02-04T08:56:04Z</dcterms:modified>
</cp:coreProperties>
</file>